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73" r:id="rId4"/>
    <p:sldId id="289" r:id="rId5"/>
    <p:sldId id="290" r:id="rId6"/>
    <p:sldId id="293" r:id="rId7"/>
    <p:sldId id="294" r:id="rId8"/>
    <p:sldId id="295" r:id="rId9"/>
    <p:sldId id="296" r:id="rId10"/>
    <p:sldId id="297" r:id="rId11"/>
    <p:sldId id="283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534" autoAdjust="0"/>
  </p:normalViewPr>
  <p:slideViewPr>
    <p:cSldViewPr snapToGrid="0">
      <p:cViewPr varScale="1">
        <p:scale>
          <a:sx n="116" d="100"/>
          <a:sy n="116" d="100"/>
        </p:scale>
        <p:origin x="10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AC749-4FB1-4504-8A01-4799D4DFEFF9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296D-1E8C-4FA1-8ED8-C999B297F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190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8296D-1E8C-4FA1-8ED8-C999B297F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2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52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组合 7"/>
          <p:cNvGrpSpPr/>
          <p:nvPr userDrawn="1"/>
        </p:nvGrpSpPr>
        <p:grpSpPr>
          <a:xfrm>
            <a:off x="1344489" y="5505426"/>
            <a:ext cx="2236793" cy="297909"/>
            <a:chOff x="8729725" y="4570716"/>
            <a:chExt cx="3587750" cy="477838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9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41"/>
            <p:cNvSpPr>
              <a:spLocks/>
            </p:cNvSpPr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8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29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30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758952"/>
            <a:ext cx="9418320" cy="11562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2042160"/>
            <a:ext cx="9418320" cy="44500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625459" indent="-447663">
              <a:buFont typeface="Wingdings" panose="05000000000000000000" pitchFamily="2" charset="2"/>
              <a:buChar char="n"/>
              <a:defRPr sz="36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7361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7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87" y="1828803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68" indent="-269868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325" indent="-266693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4843" indent="-257168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4712" indent="-252407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166" indent="-249232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2"/>
            <a:ext cx="207035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822327" y="503153"/>
            <a:ext cx="9745413" cy="4048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87" y="948906"/>
            <a:ext cx="9746088" cy="742416"/>
          </a:xfrm>
          <a:prstGeom prst="rect">
            <a:avLst/>
          </a:prstGeom>
        </p:spPr>
        <p:txBody>
          <a:bodyPr anchor="b"/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87" y="1828803"/>
            <a:ext cx="9746088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269868" indent="-269868">
              <a:lnSpc>
                <a:spcPct val="120000"/>
              </a:lnSpc>
              <a:buFont typeface="微软雅黑" panose="020B0503020204020204" pitchFamily="34" charset="-122"/>
              <a:buChar char="▪"/>
              <a:defRPr sz="3600"/>
            </a:lvl1pPr>
            <a:lvl2pPr marL="541325" indent="-266693">
              <a:lnSpc>
                <a:spcPct val="120000"/>
              </a:lnSpc>
              <a:buFont typeface="微软雅黑" panose="020B0503020204020204" pitchFamily="34" charset="-122"/>
              <a:buChar char="▫"/>
              <a:defRPr sz="3200"/>
            </a:lvl2pPr>
            <a:lvl3pPr marL="804843" indent="-257168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3pPr>
            <a:lvl4pPr marL="1074712" indent="-252407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4pPr>
            <a:lvl5pPr marL="1346166" indent="-249232">
              <a:lnSpc>
                <a:spcPct val="120000"/>
              </a:lnSpc>
              <a:buFont typeface="微软雅黑" panose="020B0503020204020204" pitchFamily="34" charset="-122"/>
              <a:buChar char="◦"/>
              <a:defRPr sz="28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503152"/>
            <a:ext cx="207035" cy="118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14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023292"/>
            <a:ext cx="12192000" cy="83470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71" y="6023299"/>
            <a:ext cx="9982200" cy="83470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0232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4"/>
            <a:ext cx="914400" cy="5937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5" y="998539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9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4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51" r:id="rId2"/>
    <p:sldLayoutId id="2147483842" r:id="rId3"/>
    <p:sldLayoutId id="2147483850" r:id="rId4"/>
    <p:sldLayoutId id="2147483843" r:id="rId5"/>
    <p:sldLayoutId id="2147483847" r:id="rId6"/>
    <p:sldLayoutId id="2147483849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16099" y="3205590"/>
            <a:ext cx="9418320" cy="404164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800" b="1" dirty="0"/>
              <a:t>Any-to-Any Generation via </a:t>
            </a:r>
            <a:r>
              <a:rPr lang="en-US" altLang="zh-CN" sz="4800" b="1" dirty="0" err="1"/>
              <a:t>Composable</a:t>
            </a:r>
            <a:r>
              <a:rPr lang="en-US" altLang="zh-CN" sz="4800" b="1" dirty="0"/>
              <a:t> Diffusion</a:t>
            </a:r>
            <a:r>
              <a:rPr lang="en-US" altLang="zh-CN" sz="4800" dirty="0"/>
              <a:t> </a:t>
            </a:r>
            <a:br>
              <a:rPr lang="en-US" altLang="zh-CN" sz="4800" dirty="0"/>
            </a:br>
            <a:r>
              <a:rPr lang="en-US" altLang="zh-CN" sz="5400" dirty="0"/>
              <a:t/>
            </a:r>
            <a:br>
              <a:rPr lang="en-US" altLang="zh-CN" sz="5400" dirty="0"/>
            </a:b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1872" y="5055576"/>
            <a:ext cx="9418320" cy="522838"/>
          </a:xfrm>
        </p:spPr>
        <p:txBody>
          <a:bodyPr/>
          <a:lstStyle/>
          <a:p>
            <a:pPr algn="ctr"/>
            <a:r>
              <a:rPr lang="zh-CN" altLang="en-US" dirty="0"/>
              <a:t>汇报</a:t>
            </a:r>
            <a:r>
              <a:rPr lang="zh-CN" altLang="en-US" dirty="0" smtClean="0"/>
              <a:t>人：王冠杰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46224" y="4132246"/>
            <a:ext cx="713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University of North Carolina at Chapel Hill</a:t>
            </a:r>
            <a:br>
              <a:rPr lang="en-US" altLang="zh-CN" dirty="0"/>
            </a:br>
            <a:r>
              <a:rPr lang="en-US" altLang="zh-CN" dirty="0" smtClean="0"/>
              <a:t>Microsoft </a:t>
            </a:r>
            <a:r>
              <a:rPr lang="en-US" altLang="zh-CN" dirty="0"/>
              <a:t>Azure Cognitive Services Research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1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teas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213" y="1828800"/>
            <a:ext cx="7735887" cy="4351338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Thinking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在每一个比较大的任务场景下都想做一个</a:t>
            </a:r>
            <a:r>
              <a:rPr lang="en-US" altLang="zh-CN" sz="2800" dirty="0" smtClean="0"/>
              <a:t>General Model</a:t>
            </a: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让</a:t>
            </a:r>
            <a:r>
              <a:rPr lang="en-US" altLang="zh-CN" sz="2800" dirty="0" smtClean="0"/>
              <a:t>Diffusion Model</a:t>
            </a:r>
            <a:r>
              <a:rPr lang="zh-CN" altLang="en-US" sz="2800" dirty="0" smtClean="0"/>
              <a:t>生成的模型自带有意义的水印，这个文章已经说明了不同载体能够映射到一个共享的隐空间，难点之一就是去找一个比较鲁棒的隐空间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2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谢谢</a:t>
            </a:r>
            <a:r>
              <a:rPr lang="en-US" altLang="zh-CN" smtClean="0"/>
              <a:t>	</a:t>
            </a:r>
            <a:r>
              <a:rPr lang="zh-CN" altLang="en-US" smtClean="0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请提宝贵意见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20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1652" y="1726088"/>
            <a:ext cx="9746088" cy="4351337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Segment </a:t>
            </a:r>
            <a:r>
              <a:rPr lang="en-US" altLang="zh-CN" sz="2800" dirty="0" err="1" smtClean="0"/>
              <a:t>everthing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track everything</a:t>
            </a:r>
          </a:p>
          <a:p>
            <a:r>
              <a:rPr lang="zh-CN" altLang="en-US" sz="2800" dirty="0" smtClean="0"/>
              <a:t>现在都想做一个能涵盖一个大任务的模型</a:t>
            </a:r>
            <a:endParaRPr lang="en-US" altLang="zh-CN" sz="2800" dirty="0" smtClean="0"/>
          </a:p>
          <a:p>
            <a:r>
              <a:rPr lang="zh-CN" altLang="en-US" sz="2800" dirty="0" smtClean="0"/>
              <a:t>独立的一些跨模态生成的任务缺少时序的一致性和连续性</a:t>
            </a:r>
            <a:endParaRPr lang="en-US" altLang="zh-CN" sz="2800" dirty="0" smtClean="0"/>
          </a:p>
          <a:p>
            <a:endParaRPr lang="en-US" altLang="zh-CN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7" y="334351"/>
            <a:ext cx="9746088" cy="742416"/>
          </a:xfrm>
        </p:spPr>
        <p:txBody>
          <a:bodyPr/>
          <a:lstStyle/>
          <a:p>
            <a:r>
              <a:rPr lang="zh-CN" altLang="en-US" sz="3600" dirty="0" smtClean="0"/>
              <a:t>网络设计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27" y="1076767"/>
            <a:ext cx="7949513" cy="56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训练好单个模态的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LDM</a:t>
            </a:r>
          </a:p>
          <a:p>
            <a:r>
              <a:rPr lang="zh-CN" altLang="en-US" dirty="0" smtClean="0"/>
              <a:t>由于有些多模态缺少数据集，使用</a:t>
            </a:r>
            <a:r>
              <a:rPr lang="zh-CN" altLang="en-US" dirty="0" smtClean="0">
                <a:solidFill>
                  <a:srgbClr val="FF0000"/>
                </a:solidFill>
              </a:rPr>
              <a:t>桥接</a:t>
            </a:r>
            <a:r>
              <a:rPr lang="zh-CN" altLang="en-US" dirty="0" smtClean="0"/>
              <a:t>的办法训练</a:t>
            </a:r>
            <a:r>
              <a:rPr lang="en-US" altLang="zh-CN" dirty="0" smtClean="0"/>
              <a:t>Encoder</a:t>
            </a:r>
          </a:p>
          <a:p>
            <a:r>
              <a:rPr lang="en-US" altLang="zh-CN" dirty="0" smtClean="0"/>
              <a:t>Text-Image encoder : CLIP</a:t>
            </a:r>
          </a:p>
          <a:p>
            <a:r>
              <a:rPr lang="zh-CN" altLang="en-US" dirty="0" smtClean="0"/>
              <a:t>固定</a:t>
            </a:r>
            <a:r>
              <a:rPr lang="en-US" altLang="zh-CN" dirty="0" smtClean="0"/>
              <a:t>CLIP</a:t>
            </a:r>
            <a:r>
              <a:rPr lang="zh-CN" altLang="en-US" dirty="0" smtClean="0"/>
              <a:t>训练</a:t>
            </a:r>
            <a:r>
              <a:rPr lang="en-US" altLang="zh-CN" dirty="0" smtClean="0"/>
              <a:t>T-A,T-V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916" y="4218655"/>
            <a:ext cx="3373083" cy="18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7" y="254761"/>
            <a:ext cx="9746088" cy="742416"/>
          </a:xfrm>
        </p:spPr>
        <p:txBody>
          <a:bodyPr/>
          <a:lstStyle/>
          <a:p>
            <a:r>
              <a:rPr lang="en-US" altLang="zh-CN" sz="2800" dirty="0" smtClean="0"/>
              <a:t>Stage 2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327" y="1062684"/>
            <a:ext cx="9746088" cy="435133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训练</a:t>
            </a:r>
            <a:r>
              <a:rPr lang="en-US" altLang="zh-CN" sz="2400" dirty="0" smtClean="0"/>
              <a:t>LDM</a:t>
            </a:r>
          </a:p>
          <a:p>
            <a:r>
              <a:rPr lang="zh-CN" altLang="en-US" sz="2400" dirty="0" smtClean="0"/>
              <a:t>先单独训练每个模态对应的</a:t>
            </a:r>
            <a:r>
              <a:rPr lang="en-US" altLang="zh-CN" sz="2400" dirty="0" smtClean="0"/>
              <a:t>LDM</a:t>
            </a:r>
          </a:p>
          <a:p>
            <a:r>
              <a:rPr lang="zh-CN" altLang="en-US" sz="2400" dirty="0" smtClean="0"/>
              <a:t>然后通过</a:t>
            </a:r>
            <a:r>
              <a:rPr lang="zh-CN" altLang="en-US" sz="2400" dirty="0" smtClean="0">
                <a:solidFill>
                  <a:srgbClr val="FF0000"/>
                </a:solidFill>
              </a:rPr>
              <a:t>隐空间对齐</a:t>
            </a:r>
            <a:r>
              <a:rPr lang="zh-CN" altLang="en-US" sz="2400" dirty="0" smtClean="0"/>
              <a:t>来实现多模态的共同生成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65714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7" y="254761"/>
            <a:ext cx="9746088" cy="742416"/>
          </a:xfrm>
        </p:spPr>
        <p:txBody>
          <a:bodyPr/>
          <a:lstStyle/>
          <a:p>
            <a:r>
              <a:rPr lang="en-US" altLang="zh-CN" sz="2800" dirty="0" smtClean="0"/>
              <a:t>Stage 2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327" y="2347787"/>
            <a:ext cx="9746088" cy="4351337"/>
          </a:xfrm>
        </p:spPr>
        <p:txBody>
          <a:bodyPr>
            <a:normAutofit fontScale="85000" lnSpcReduction="20000"/>
          </a:bodyPr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LDM</a:t>
            </a:r>
            <a:r>
              <a:rPr lang="zh-CN" altLang="en-US" sz="2400" dirty="0" smtClean="0"/>
              <a:t>中添加</a:t>
            </a:r>
            <a:r>
              <a:rPr lang="en-US" altLang="zh-CN" sz="2400" dirty="0" smtClean="0"/>
              <a:t>cross-modal attention</a:t>
            </a:r>
          </a:p>
          <a:p>
            <a:r>
              <a:rPr lang="zh-CN" altLang="en-US" sz="2400" dirty="0" smtClean="0"/>
              <a:t>可以理解为是两个</a:t>
            </a:r>
            <a:r>
              <a:rPr lang="en-US" altLang="zh-CN" sz="2400" dirty="0" smtClean="0"/>
              <a:t>Diffusion</a:t>
            </a:r>
            <a:r>
              <a:rPr lang="zh-CN" altLang="en-US" sz="2400" dirty="0" smtClean="0"/>
              <a:t>在工作，一个是</a:t>
            </a:r>
            <a:r>
              <a:rPr lang="en-US" altLang="zh-CN" sz="2400" dirty="0" err="1" smtClean="0"/>
              <a:t>pretrain</a:t>
            </a:r>
            <a:r>
              <a:rPr lang="zh-CN" altLang="en-US" sz="2400" dirty="0" smtClean="0"/>
              <a:t>的传统派，一个是含有</a:t>
            </a:r>
            <a:r>
              <a:rPr lang="en-US" altLang="zh-CN" sz="2400" dirty="0" smtClean="0"/>
              <a:t>cross-modal attention</a:t>
            </a:r>
            <a:r>
              <a:rPr lang="zh-CN" altLang="en-US" sz="2400" dirty="0" smtClean="0"/>
              <a:t>的新派</a:t>
            </a:r>
            <a:endParaRPr lang="en-US" altLang="zh-CN" sz="2400" dirty="0" smtClean="0"/>
          </a:p>
          <a:p>
            <a:r>
              <a:rPr lang="zh-CN" altLang="en-US" sz="2400" dirty="0" smtClean="0"/>
              <a:t>传统派负责将隐变量再映射到每个模态对应的隐空间</a:t>
            </a:r>
            <a:endParaRPr lang="en-US" altLang="zh-CN" sz="2400" dirty="0" smtClean="0"/>
          </a:p>
          <a:p>
            <a:r>
              <a:rPr lang="en-US" altLang="zh-CN" sz="2400" dirty="0" smtClean="0"/>
              <a:t>Environment Encoder</a:t>
            </a:r>
            <a:r>
              <a:rPr lang="zh-CN" altLang="en-US" sz="2400" dirty="0" smtClean="0"/>
              <a:t>将各模态对应的隐变量映射到一个共享的隐空间</a:t>
            </a:r>
            <a:endParaRPr lang="en-US" altLang="zh-CN" sz="2400" dirty="0" smtClean="0"/>
          </a:p>
          <a:p>
            <a:r>
              <a:rPr lang="zh-CN" altLang="en-US" sz="2400" dirty="0" smtClean="0"/>
              <a:t>最后再由最后一个</a:t>
            </a:r>
            <a:r>
              <a:rPr lang="en-US" altLang="zh-CN" sz="2400" dirty="0" smtClean="0"/>
              <a:t>Diffusion</a:t>
            </a:r>
            <a:r>
              <a:rPr lang="zh-CN" altLang="en-US" sz="2400" dirty="0" smtClean="0"/>
              <a:t>生成结果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03" y="1100012"/>
            <a:ext cx="6629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9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7" y="254761"/>
            <a:ext cx="9746088" cy="742416"/>
          </a:xfrm>
        </p:spPr>
        <p:txBody>
          <a:bodyPr/>
          <a:lstStyle/>
          <a:p>
            <a:r>
              <a:rPr lang="en-US" altLang="zh-CN" sz="2800" dirty="0" smtClean="0"/>
              <a:t>Stage 2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327" y="1062684"/>
            <a:ext cx="9746088" cy="435133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需要训练两类网络：</a:t>
            </a:r>
            <a:r>
              <a:rPr lang="en-US" altLang="zh-CN" sz="2400" dirty="0" smtClean="0"/>
              <a:t>Environment Encoder</a:t>
            </a:r>
            <a:r>
              <a:rPr lang="zh-CN" altLang="en-US" sz="2400" dirty="0" smtClean="0"/>
              <a:t>和有</a:t>
            </a:r>
            <a:r>
              <a:rPr lang="en-US" altLang="zh-CN" sz="2400" dirty="0" smtClean="0"/>
              <a:t>cross-modal attention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Diffusion</a:t>
            </a:r>
          </a:p>
          <a:p>
            <a:r>
              <a:rPr lang="en-US" altLang="zh-CN" sz="2400" dirty="0" smtClean="0"/>
              <a:t>Loss</a:t>
            </a:r>
            <a:r>
              <a:rPr lang="zh-CN" altLang="en-US" sz="2400" dirty="0" smtClean="0"/>
              <a:t>由</a:t>
            </a:r>
            <a:r>
              <a:rPr lang="en-US" altLang="zh-CN" sz="2400" dirty="0" smtClean="0"/>
              <a:t>LDM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Loss</a:t>
            </a:r>
            <a:r>
              <a:rPr lang="zh-CN" altLang="en-US" sz="2400" dirty="0" smtClean="0"/>
              <a:t>改过来的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60" y="2876402"/>
            <a:ext cx="577215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10" y="3878511"/>
            <a:ext cx="41338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9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</a:t>
            </a:r>
            <a:endParaRPr lang="en-US" altLang="zh-CN" dirty="0" smtClean="0"/>
          </a:p>
          <a:p>
            <a:r>
              <a:rPr lang="zh-CN" altLang="en-US" dirty="0" smtClean="0"/>
              <a:t>多</a:t>
            </a:r>
            <a:r>
              <a:rPr lang="en-US" altLang="zh-CN" dirty="0" smtClean="0"/>
              <a:t>-</a:t>
            </a:r>
            <a:r>
              <a:rPr lang="zh-CN" altLang="en-US" dirty="0" smtClean="0"/>
              <a:t>单</a:t>
            </a:r>
            <a:endParaRPr lang="en-US" altLang="zh-CN" dirty="0" smtClean="0"/>
          </a:p>
          <a:p>
            <a:r>
              <a:rPr lang="zh-CN" altLang="en-US" dirty="0" smtClean="0"/>
              <a:t>单</a:t>
            </a:r>
            <a:r>
              <a:rPr lang="en-US" altLang="zh-CN" dirty="0" smtClean="0"/>
              <a:t>-</a:t>
            </a:r>
            <a:r>
              <a:rPr lang="zh-CN" altLang="en-US" dirty="0" smtClean="0"/>
              <a:t>多</a:t>
            </a:r>
            <a:endParaRPr lang="en-US" altLang="zh-CN" dirty="0" smtClean="0"/>
          </a:p>
          <a:p>
            <a:r>
              <a:rPr lang="zh-CN" altLang="en-US" dirty="0" smtClean="0"/>
              <a:t>多</a:t>
            </a:r>
            <a:r>
              <a:rPr lang="en-US" altLang="zh-CN" dirty="0" smtClean="0"/>
              <a:t>-</a:t>
            </a:r>
            <a:r>
              <a:rPr lang="zh-CN" altLang="en-US" dirty="0" smtClean="0"/>
              <a:t>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11" y="503153"/>
            <a:ext cx="7983494" cy="59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353" y="1227438"/>
            <a:ext cx="7428205" cy="505979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9986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1749</TotalTime>
  <Words>287</Words>
  <Application>Microsoft Office PowerPoint</Application>
  <PresentationFormat>宽屏</PresentationFormat>
  <Paragraphs>43</Paragraphs>
  <Slides>12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微软雅黑 bold</vt:lpstr>
      <vt:lpstr>Arial</vt:lpstr>
      <vt:lpstr>Wingdings</vt:lpstr>
      <vt:lpstr>Wingdings 2</vt:lpstr>
      <vt:lpstr>View</vt:lpstr>
      <vt:lpstr>Any-to-Any Generation via Composable Diffusion      </vt:lpstr>
      <vt:lpstr>背景</vt:lpstr>
      <vt:lpstr>网络设计</vt:lpstr>
      <vt:lpstr>Stage 1</vt:lpstr>
      <vt:lpstr>Stage 2</vt:lpstr>
      <vt:lpstr>Stage 2</vt:lpstr>
      <vt:lpstr>Stage 2</vt:lpstr>
      <vt:lpstr>实验</vt:lpstr>
      <vt:lpstr>PowerPoint 演示文稿</vt:lpstr>
      <vt:lpstr>PowerPoint 演示文稿</vt:lpstr>
      <vt:lpstr>Thinking</vt:lpstr>
      <vt:lpstr>谢谢 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教务处PPT模板002</dc:title>
  <dc:creator>现代教育技术中心</dc:creator>
  <cp:lastModifiedBy>USTC</cp:lastModifiedBy>
  <cp:revision>82</cp:revision>
  <dcterms:modified xsi:type="dcterms:W3CDTF">2023-06-18T11:43:39Z</dcterms:modified>
</cp:coreProperties>
</file>